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8" r:id="rId4"/>
    <p:sldId id="299" r:id="rId5"/>
    <p:sldId id="290" r:id="rId6"/>
    <p:sldId id="300" r:id="rId7"/>
    <p:sldId id="291" r:id="rId8"/>
    <p:sldId id="304" r:id="rId9"/>
    <p:sldId id="289" r:id="rId10"/>
    <p:sldId id="301" r:id="rId11"/>
    <p:sldId id="295" r:id="rId12"/>
    <p:sldId id="302" r:id="rId13"/>
    <p:sldId id="297" r:id="rId14"/>
    <p:sldId id="29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38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25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88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587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45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530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78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74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4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1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8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8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CF09AE-2617-47D7-9B86-E7560EF0F6C1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70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科学计算通识实验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00" dirty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冯成亮</a:t>
            </a:r>
            <a:endParaRPr lang="en-US" altLang="zh-CN" sz="1900" dirty="0">
              <a:ln w="3175" cmpd="sng"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1900" dirty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charlon_feng@buaa.edu.cn</a:t>
            </a:r>
          </a:p>
          <a:p>
            <a:r>
              <a:rPr lang="en-US" altLang="zh-CN" sz="1900" dirty="0" smtClean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2021.7.14</a:t>
            </a:r>
            <a:endParaRPr lang="zh-CN" altLang="en-US" sz="1900" dirty="0">
              <a:ln w="3175" cmpd="sng"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多维优化问题求解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无约束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最速下降法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实验四：用最速下降法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求解函数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)/(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	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的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最小值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。</a:t>
                </a: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	</a:t>
                </a:r>
                <a:r>
                  <a:rPr lang="en-US" altLang="zh-CN" dirty="0">
                    <a:solidFill>
                      <a:prstClr val="whit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−3,</m:t>
                        </m:r>
                        <m:r>
                          <a:rPr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;</a:t>
                </a: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533" y="2878309"/>
            <a:ext cx="7951043" cy="3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多维优化问题求解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无约束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最速下降法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共轭梯度法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算法流程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18" y="3521499"/>
            <a:ext cx="3036068" cy="30190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65" y="2547257"/>
            <a:ext cx="7575910" cy="3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9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多维优化问题求解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无约束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最速下降法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共轭梯度法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实验五：共轭梯度法求解函数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sSubSup>
                      <m:sSubSupPr>
                        <m:ctrlPr>
                          <a:rPr lang="en-US" altLang="zh-CN" sz="1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8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+2.5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的最小值。</a:t>
                </a: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	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[5,1]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743222" y="2932701"/>
                <a:ext cx="1490408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22" y="2932701"/>
                <a:ext cx="1490408" cy="492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743222" y="3425656"/>
                <a:ext cx="3019609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22" y="3425656"/>
                <a:ext cx="3019609" cy="492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762533" y="5347759"/>
                <a:ext cx="3065968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−5.556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1.111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33" y="5347759"/>
                <a:ext cx="3065968" cy="492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686689" y="4527653"/>
                <a:ext cx="2102370" cy="628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𝟒𝟒𝟒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689" y="4527653"/>
                <a:ext cx="2102370" cy="628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743222" y="4687572"/>
                <a:ext cx="2539862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3.333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−3.333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22" y="4687572"/>
                <a:ext cx="2539862" cy="4929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703029" y="4091608"/>
                <a:ext cx="24461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3.333</m:t>
                          </m:r>
                          <m: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−0.667</m:t>
                          </m:r>
                          <m: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029" y="4091608"/>
                <a:ext cx="2446119" cy="369332"/>
              </a:xfrm>
              <a:prstGeom prst="rect">
                <a:avLst/>
              </a:prstGeom>
              <a:blipFill>
                <a:blip r:embed="rId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995552" y="3487467"/>
                <a:ext cx="1374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0.333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552" y="3487467"/>
                <a:ext cx="1374030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995552" y="5409570"/>
                <a:ext cx="11122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552" y="5409570"/>
                <a:ext cx="1112228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743222" y="6032378"/>
                <a:ext cx="1374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22" y="6032378"/>
                <a:ext cx="1374222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17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多维优化问题求解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无约束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最速下降法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共轭梯度法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牛顿法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算法流程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532" y="2186421"/>
            <a:ext cx="8023762" cy="5065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040" y="2941598"/>
            <a:ext cx="1401222" cy="521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72" y="2886506"/>
            <a:ext cx="4189063" cy="576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72" y="3714465"/>
            <a:ext cx="4876315" cy="806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040" y="3711623"/>
            <a:ext cx="2553910" cy="8067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040" y="4803397"/>
            <a:ext cx="1689844" cy="9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多维优化问题求解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无约束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最速下降法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共轭梯度法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牛顿法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实验六：用牛顿法求解函数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)/(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	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的最小值。</a:t>
                </a:r>
                <a:r>
                  <a:rPr lang="en-US" altLang="zh-CN" dirty="0" smtClean="0">
                    <a:solidFill>
                      <a:prstClr val="white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−0.3,0.2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;</a:t>
                </a: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5169876" y="2666461"/>
            <a:ext cx="3215473" cy="12375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5169876" y="3974063"/>
            <a:ext cx="2722006" cy="3086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5169875" y="4352713"/>
            <a:ext cx="3215473" cy="119837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169875" y="5630499"/>
            <a:ext cx="2659308" cy="377706"/>
            <a:chOff x="-37786" y="2933137"/>
            <a:chExt cx="12406572" cy="176212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>
              <a:biLevel thresh="50000"/>
            </a:blip>
            <a:srcRect r="81853"/>
            <a:stretch/>
          </p:blipFill>
          <p:spPr>
            <a:xfrm>
              <a:off x="-37786" y="2933138"/>
              <a:ext cx="2238375" cy="17621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biLevel thresh="50000"/>
            </a:blip>
            <a:stretch>
              <a:fillRect/>
            </a:stretch>
          </p:blipFill>
          <p:spPr>
            <a:xfrm>
              <a:off x="1186436" y="2933137"/>
              <a:ext cx="11182350" cy="1762125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9370086" y="5155092"/>
            <a:ext cx="1346481" cy="395995"/>
            <a:chOff x="2168429" y="4352713"/>
            <a:chExt cx="7128521" cy="184999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>
              <a:biLevel thresh="50000"/>
            </a:blip>
            <a:stretch>
              <a:fillRect/>
            </a:stretch>
          </p:blipFill>
          <p:spPr>
            <a:xfrm>
              <a:off x="2168429" y="4352713"/>
              <a:ext cx="4362450" cy="184785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9">
              <a:biLevel thresh="50000"/>
            </a:blip>
            <a:srcRect l="13763" t="7087"/>
            <a:stretch/>
          </p:blipFill>
          <p:spPr>
            <a:xfrm>
              <a:off x="4672483" y="4353077"/>
              <a:ext cx="4624467" cy="1849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54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597" y="3124045"/>
            <a:ext cx="8534400" cy="1507067"/>
          </a:xfrm>
        </p:spPr>
        <p:txBody>
          <a:bodyPr/>
          <a:lstStyle/>
          <a:p>
            <a:r>
              <a:rPr lang="zh-CN" altLang="en-US" dirty="0" smtClean="0"/>
              <a:t>    第五章  优化问题求解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29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一维优化问题求解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区间逼近类方法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黄金分割搜索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算法流程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20705"/>
          <a:stretch/>
        </p:blipFill>
        <p:spPr>
          <a:xfrm>
            <a:off x="7671055" y="1675330"/>
            <a:ext cx="3095625" cy="2454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019008" y="2548519"/>
                <a:ext cx="32761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altLang="zh-CN" dirty="0" smtClean="0"/>
                  <a:t>,</a:t>
                </a:r>
              </a:p>
              <a:p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S.T.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008" y="2548519"/>
                <a:ext cx="3276153" cy="553998"/>
              </a:xfrm>
              <a:prstGeom prst="rect">
                <a:avLst/>
              </a:prstGeom>
              <a:blipFill>
                <a:blip r:embed="rId3"/>
                <a:stretch>
                  <a:fillRect l="-2416" t="-14286" r="-929" b="-25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382206" y="4216296"/>
                <a:ext cx="522213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},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=0;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},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06" y="4216296"/>
                <a:ext cx="5222134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382206" y="4985649"/>
                <a:ext cx="2033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 smtClean="0"/>
                  <a:t>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06" y="4985649"/>
                <a:ext cx="2033505" cy="276999"/>
              </a:xfrm>
              <a:prstGeom prst="rect">
                <a:avLst/>
              </a:prstGeom>
              <a:blipFill>
                <a:blip r:embed="rId5"/>
                <a:stretch>
                  <a:fillRect l="-5405" t="-33333" r="-6006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402144" y="4985649"/>
                <a:ext cx="5495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144" y="4985649"/>
                <a:ext cx="5495672" cy="276999"/>
              </a:xfrm>
              <a:prstGeom prst="rect">
                <a:avLst/>
              </a:prstGeom>
              <a:blipFill>
                <a:blip r:embed="rId6"/>
                <a:stretch>
                  <a:fillRect l="-111" r="-222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382206" y="5441903"/>
                <a:ext cx="2033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 smtClean="0"/>
                  <a:t>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06" y="5441903"/>
                <a:ext cx="2033505" cy="276999"/>
              </a:xfrm>
              <a:prstGeom prst="rect">
                <a:avLst/>
              </a:prstGeom>
              <a:blipFill>
                <a:blip r:embed="rId7"/>
                <a:stretch>
                  <a:fillRect l="-5405" t="-33333" r="-6006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402144" y="5441903"/>
                <a:ext cx="5476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𝑘𝑐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144" y="5441903"/>
                <a:ext cx="5476051" cy="276999"/>
              </a:xfrm>
              <a:prstGeom prst="rect">
                <a:avLst/>
              </a:prstGeom>
              <a:blipFill>
                <a:blip r:embed="rId8"/>
                <a:stretch>
                  <a:fillRect l="-111" r="-33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044861" y="3440143"/>
                <a:ext cx="1838388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0.618</m:t>
                    </m:r>
                  </m:oMath>
                </a14:m>
                <a:r>
                  <a:rPr lang="en-US" altLang="zh-CN" dirty="0" smtClean="0"/>
                  <a:t>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861" y="3440143"/>
                <a:ext cx="1838388" cy="442365"/>
              </a:xfrm>
              <a:prstGeom prst="rect">
                <a:avLst/>
              </a:prstGeom>
              <a:blipFill>
                <a:blip r:embed="rId9"/>
                <a:stretch>
                  <a:fillRect l="-332" r="-6645" b="-16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122987" y="3522825"/>
                <a:ext cx="1151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87" y="3522825"/>
                <a:ext cx="1151341" cy="276999"/>
              </a:xfrm>
              <a:prstGeom prst="rect">
                <a:avLst/>
              </a:prstGeom>
              <a:blipFill>
                <a:blip r:embed="rId10"/>
                <a:stretch>
                  <a:fillRect l="-1587" r="-1058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432717" y="5926978"/>
                <a:ext cx="1965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17" y="5926978"/>
                <a:ext cx="1965987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3264629" y="5909570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收敛判定：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435206" y="5933624"/>
                <a:ext cx="4693657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06" y="5933624"/>
                <a:ext cx="4693657" cy="391582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一维优化问题求解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区间逼近类方法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黄金分割搜索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实验一：用黄金分割搜索，求函数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在区间</a:t>
                </a: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	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[0,1]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上的极小值。</a:t>
                </a: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0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993" y="3066660"/>
            <a:ext cx="7477576" cy="316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4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一维优化问题求解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区间逼近类方法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黄金分割搜索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逐次抛物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二次插值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15" y="1629295"/>
            <a:ext cx="3660257" cy="2707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292334" y="1872658"/>
                <a:ext cx="30544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</a:p>
              <a:p>
                <a:r>
                  <a:rPr lang="en-US" altLang="zh-CN" dirty="0" smtClean="0"/>
                  <a:t>S.T.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34" y="1872658"/>
                <a:ext cx="3054491" cy="553998"/>
              </a:xfrm>
              <a:prstGeom prst="rect">
                <a:avLst/>
              </a:prstGeom>
              <a:blipFill>
                <a:blip r:embed="rId3"/>
                <a:stretch>
                  <a:fillRect l="-4591" t="-14286" r="-399" b="-25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334" y="2654533"/>
            <a:ext cx="2340827" cy="3684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334" y="3167030"/>
            <a:ext cx="2340827" cy="4161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334" y="3649744"/>
            <a:ext cx="2340827" cy="10165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334" y="4784673"/>
            <a:ext cx="2340827" cy="3901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5162" y="4784674"/>
            <a:ext cx="1533647" cy="3863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789" y="4704344"/>
            <a:ext cx="1204602" cy="5470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334" y="5293185"/>
            <a:ext cx="4066475" cy="677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325571" y="6046474"/>
                <a:ext cx="4424032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+1,1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+1,2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+1,3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571" y="6046474"/>
                <a:ext cx="4424032" cy="311304"/>
              </a:xfrm>
              <a:prstGeom prst="rect">
                <a:avLst/>
              </a:prstGeom>
              <a:blipFill>
                <a:blip r:embed="rId11"/>
                <a:stretch>
                  <a:fillRect r="-414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565875" y="5310335"/>
                <a:ext cx="309174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875" y="5310335"/>
                <a:ext cx="3091744" cy="617861"/>
              </a:xfrm>
              <a:prstGeom prst="rect">
                <a:avLst/>
              </a:prstGeom>
              <a:blipFill>
                <a:blip r:embed="rId1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292334" y="6086870"/>
                <a:ext cx="2033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 smtClean="0"/>
                  <a:t>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34" y="6086870"/>
                <a:ext cx="2033505" cy="276999"/>
              </a:xfrm>
              <a:prstGeom prst="rect">
                <a:avLst/>
              </a:prstGeom>
              <a:blipFill>
                <a:blip r:embed="rId13"/>
                <a:stretch>
                  <a:fillRect l="-5389" t="-33333" r="-5988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292066" y="6430529"/>
                <a:ext cx="2033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 smtClean="0"/>
                  <a:t>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066" y="6430529"/>
                <a:ext cx="2033505" cy="276999"/>
              </a:xfrm>
              <a:prstGeom prst="rect">
                <a:avLst/>
              </a:prstGeom>
              <a:blipFill>
                <a:blip r:embed="rId14"/>
                <a:stretch>
                  <a:fillRect l="-5389" t="-33333" r="-5988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325571" y="6457055"/>
                <a:ext cx="4510594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+1,1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+1,2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+1,3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571" y="6457055"/>
                <a:ext cx="4510594" cy="311304"/>
              </a:xfrm>
              <a:prstGeom prst="rect">
                <a:avLst/>
              </a:prstGeom>
              <a:blipFill>
                <a:blip r:embed="rId1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185682" y="5087745"/>
                <a:ext cx="19659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682" y="5087745"/>
                <a:ext cx="1965987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1247029" y="4481634"/>
            <a:ext cx="156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收敛判定：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66187" y="5601164"/>
                <a:ext cx="2762616" cy="66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7" y="5601164"/>
                <a:ext cx="2762616" cy="668581"/>
              </a:xfrm>
              <a:prstGeom prst="rect">
                <a:avLst/>
              </a:prstGeom>
              <a:blipFill>
                <a:blip r:embed="rId1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4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一维优化问题求解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区间逼近类方法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黄金分割搜索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逐次抛物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二次插值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实验二：求函数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0.5−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在区间</a:t>
                </a: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	[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0,1.2]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上的极小值。</a:t>
                </a:r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66" y="2737008"/>
            <a:ext cx="7740617" cy="308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3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一维优化问题求解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区间逼近类方法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黄金分割搜索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逐次抛物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二次插值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牛顿法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226" y="1773382"/>
            <a:ext cx="7233033" cy="15283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26" y="3397842"/>
            <a:ext cx="3508305" cy="866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226" y="4365908"/>
            <a:ext cx="3329195" cy="11689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226" y="5636958"/>
            <a:ext cx="4910551" cy="6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9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一维优化问题求解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区间逼近类方法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黄金分割搜索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逐次抛物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二次插值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牛顿法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三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：用牛顿法求函数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0.5−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在区间</a:t>
                </a: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		[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0,2]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上的极小值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=1;</m:t>
                    </m:r>
                  </m:oMath>
                </a14:m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3915"/>
          <a:stretch/>
        </p:blipFill>
        <p:spPr>
          <a:xfrm>
            <a:off x="3974840" y="3558074"/>
            <a:ext cx="7144722" cy="21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多维优化问题求解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无约束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最速下降法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44" y="2297018"/>
            <a:ext cx="6262538" cy="59515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算法流程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44" y="3024188"/>
            <a:ext cx="4215284" cy="525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444" y="3681567"/>
            <a:ext cx="4270549" cy="506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451" y="3681567"/>
            <a:ext cx="2177615" cy="506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44" y="4332229"/>
            <a:ext cx="5688884" cy="979468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456444" y="5425342"/>
            <a:ext cx="5527495" cy="648612"/>
            <a:chOff x="3410816" y="5564897"/>
            <a:chExt cx="5527495" cy="64861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7"/>
            <a:srcRect r="38203"/>
            <a:stretch/>
          </p:blipFill>
          <p:spPr>
            <a:xfrm>
              <a:off x="3410816" y="5565852"/>
              <a:ext cx="2437326" cy="64765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8"/>
            <a:srcRect l="35605"/>
            <a:stretch/>
          </p:blipFill>
          <p:spPr>
            <a:xfrm>
              <a:off x="5848142" y="5564897"/>
              <a:ext cx="3090169" cy="648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7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2195</TotalTime>
  <Words>264</Words>
  <Application>Microsoft Office PowerPoint</Application>
  <PresentationFormat>宽屏</PresentationFormat>
  <Paragraphs>130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幼圆</vt:lpstr>
      <vt:lpstr>Cambria Math</vt:lpstr>
      <vt:lpstr>Century Gothic</vt:lpstr>
      <vt:lpstr>Wingdings 3</vt:lpstr>
      <vt:lpstr>切片</vt:lpstr>
      <vt:lpstr>科学计算通识实验</vt:lpstr>
      <vt:lpstr>    第五章  优化问题求解</vt:lpstr>
      <vt:lpstr>第一节  一维优化问题求解</vt:lpstr>
      <vt:lpstr>第一节  一维优化问题求解</vt:lpstr>
      <vt:lpstr>第一节  一维优化问题求解</vt:lpstr>
      <vt:lpstr>第一节  一维优化问题求解</vt:lpstr>
      <vt:lpstr>第一节  一维优化问题求解</vt:lpstr>
      <vt:lpstr>第一节  一维优化问题求解</vt:lpstr>
      <vt:lpstr>第二节  多维优化问题求解—无约束</vt:lpstr>
      <vt:lpstr>第二节  多维优化问题求解—无约束</vt:lpstr>
      <vt:lpstr>第二节  多维优化问题求解—无约束</vt:lpstr>
      <vt:lpstr>第二节  多维优化问题求解—无约束</vt:lpstr>
      <vt:lpstr>第二节  多维优化问题求解—无约束</vt:lpstr>
      <vt:lpstr>第二节  多维优化问题求解—无约束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科学计算通识实验</dc:title>
  <dc:creator>401</dc:creator>
  <cp:lastModifiedBy>401</cp:lastModifiedBy>
  <cp:revision>271</cp:revision>
  <dcterms:created xsi:type="dcterms:W3CDTF">2021-07-09T17:14:09Z</dcterms:created>
  <dcterms:modified xsi:type="dcterms:W3CDTF">2021-07-14T00:32:58Z</dcterms:modified>
</cp:coreProperties>
</file>